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304" r:id="rId2"/>
    <p:sldId id="296" r:id="rId3"/>
    <p:sldId id="299" r:id="rId4"/>
    <p:sldId id="307" r:id="rId5"/>
    <p:sldId id="309" r:id="rId6"/>
  </p:sldIdLst>
  <p:sldSz cx="9144000" cy="6858000" type="screen4x3"/>
  <p:notesSz cx="6888163" cy="100187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3112E"/>
    <a:srgbClr val="FF6600"/>
    <a:srgbClr val="FF0000"/>
    <a:srgbClr val="34006D"/>
    <a:srgbClr val="A9218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542" autoAdjust="0"/>
  </p:normalViewPr>
  <p:slideViewPr>
    <p:cSldViewPr>
      <p:cViewPr varScale="1">
        <p:scale>
          <a:sx n="67" d="100"/>
          <a:sy n="67" d="100"/>
        </p:scale>
        <p:origin x="147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2"/>
            <a:ext cx="2986066" cy="5012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411" tIns="46205" rIns="92411" bIns="46205" numCol="1" anchor="t" anchorCtr="0" compatLnSpc="1">
            <a:prstTxWarp prst="textNoShape">
              <a:avLst/>
            </a:prstTxWarp>
          </a:bodyPr>
          <a:lstStyle>
            <a:lvl1pPr defTabSz="922927">
              <a:defRPr sz="1300">
                <a:latin typeface="Calibri" pitchFamily="34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00468" y="2"/>
            <a:ext cx="2986066" cy="5012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411" tIns="46205" rIns="92411" bIns="46205" numCol="1" anchor="t" anchorCtr="0" compatLnSpc="1">
            <a:prstTxWarp prst="textNoShape">
              <a:avLst/>
            </a:prstTxWarp>
          </a:bodyPr>
          <a:lstStyle>
            <a:lvl1pPr algn="r" defTabSz="922927">
              <a:defRPr sz="1300">
                <a:latin typeface="Calibri" pitchFamily="34" charset="0"/>
              </a:defRPr>
            </a:lvl1pPr>
          </a:lstStyle>
          <a:p>
            <a:pPr>
              <a:defRPr/>
            </a:pPr>
            <a:fld id="{94A127B9-EF1F-4EAE-B9E4-6D3DDD1D32A2}" type="datetimeFigureOut">
              <a:rPr lang="en-US"/>
              <a:pPr>
                <a:defRPr/>
              </a:pPr>
              <a:t>3/15/2019</a:t>
            </a:fld>
            <a:endParaRPr lang="en-US" dirty="0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9800" y="750888"/>
            <a:ext cx="5010150" cy="37576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9470" y="4758728"/>
            <a:ext cx="5509226" cy="45080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411" tIns="46205" rIns="92411" bIns="4620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515838"/>
            <a:ext cx="2986066" cy="5012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411" tIns="46205" rIns="92411" bIns="46205" numCol="1" anchor="b" anchorCtr="0" compatLnSpc="1">
            <a:prstTxWarp prst="textNoShape">
              <a:avLst/>
            </a:prstTxWarp>
          </a:bodyPr>
          <a:lstStyle>
            <a:lvl1pPr defTabSz="922927">
              <a:defRPr sz="1300">
                <a:latin typeface="Calibri" pitchFamily="34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215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00468" y="9515838"/>
            <a:ext cx="2986066" cy="5012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411" tIns="46205" rIns="92411" bIns="46205" numCol="1" anchor="b" anchorCtr="0" compatLnSpc="1">
            <a:prstTxWarp prst="textNoShape">
              <a:avLst/>
            </a:prstTxWarp>
          </a:bodyPr>
          <a:lstStyle>
            <a:lvl1pPr algn="r" defTabSz="922927">
              <a:defRPr sz="1300">
                <a:latin typeface="Calibri" pitchFamily="34" charset="0"/>
              </a:defRPr>
            </a:lvl1pPr>
          </a:lstStyle>
          <a:p>
            <a:pPr>
              <a:defRPr/>
            </a:pPr>
            <a:fld id="{92F74890-D079-4A01-BA2A-BB6722A8DA4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68686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413397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661862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874747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999809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155243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B20DED-5E69-4339-95A1-6D409901C06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7EEF814-8603-4287-9048-911BA267373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07F715-5E22-4933-AF38-BCB746E3A9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19CC2EE-B0F7-4413-AE0D-B9B5658B966B}" type="datetimeFigureOut">
              <a:rPr lang="en-GB" smtClean="0"/>
              <a:pPr>
                <a:defRPr/>
              </a:pPr>
              <a:t>15/03/2019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8B05ED-CE22-4C77-8796-CAB72681FA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44C70E-DCE7-49FF-8D31-A32C98715C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3A890C-256D-466D-849D-78FDA475893A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043191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278B00-F64C-4537-82B4-9D4EAF2758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3D3B037-B128-40B9-9948-7A62FC4E2EC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317A19-FCC9-4836-BA77-3BB05782D2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B6474E4-3030-4B07-835C-F7BC5529F57E}" type="datetimeFigureOut">
              <a:rPr lang="en-GB" smtClean="0"/>
              <a:pPr>
                <a:defRPr/>
              </a:pPr>
              <a:t>15/03/2019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D62CD8-595C-43CC-A6A1-FBE4346D52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B9A910-B3E3-4789-855C-3EFBDEE42B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CDE9DA-DE12-4E59-89EC-8EE2D87D58FA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100198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FA06DE4-1287-4834-9A1B-2E00CCA1B9C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0BAC270-7CAB-4962-A472-E38D78E1C4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BC722E-3947-43C5-A250-6972DD3399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6B10B71-2EE4-4147-A103-05F957609852}" type="datetimeFigureOut">
              <a:rPr lang="en-GB" smtClean="0"/>
              <a:pPr>
                <a:defRPr/>
              </a:pPr>
              <a:t>15/03/2019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7D72D6-7169-416C-847F-8E3BBC5A36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523E3B-38BF-415B-BF80-253ADD7D97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A44DC1-A92D-4040-82B1-C7AE6C8ABD53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19092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D3E5C7-D8C9-4564-ADA8-54E2B95C1E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D21933-3EEC-41F6-9474-74A0252270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C7450E-80E0-4452-9851-9ADCBE3441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35C04DD-1A67-4979-B27E-0B7C8837819D}" type="datetimeFigureOut">
              <a:rPr lang="en-GB" smtClean="0"/>
              <a:pPr>
                <a:defRPr/>
              </a:pPr>
              <a:t>15/03/2019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5E0505-746F-4BD9-A21D-290A4CE61F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8F5BB6-6E6A-4D00-A719-64D8904113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93706AA-14FB-40C4-9008-B1745044D1B6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257179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4D427B-991A-4198-B13C-DF55E3BF6C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2F6028-1BFB-4671-A554-106425B472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8C10CC-03FE-45D2-B272-CD47FF7958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F30FE2D-0130-44F7-9147-1B8B8D6AC664}" type="datetimeFigureOut">
              <a:rPr lang="en-GB" smtClean="0"/>
              <a:pPr>
                <a:defRPr/>
              </a:pPr>
              <a:t>15/03/2019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D7E1FA-AE8D-4E07-9D2E-CA44B47907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FA5CF3-B624-4DA1-ABE8-1689F8D2C5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421707-472E-4834-A517-4B9C406ED4CB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11827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B5BFFB-9225-4A59-8B4D-FD29A93840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409C1D-3155-4A80-BC1F-C05BE8AE473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696825A-5D6A-4141-9588-D426B6DCAE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EA7A41F-0A57-4BB8-8E17-DDC887F5C4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802953F-AB51-400B-B015-CAB71CCADBB0}" type="datetimeFigureOut">
              <a:rPr lang="en-GB" smtClean="0"/>
              <a:pPr>
                <a:defRPr/>
              </a:pPr>
              <a:t>15/03/2019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A262274-CEEC-4C0A-AEA5-D905F57A6C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AB6A863-FAD8-49A3-9FA3-3F5C37A4F2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29BDAC-ECF5-44CF-8DF9-E73C6E32F2F3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639981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0A0FC2-4341-444D-AF55-50F22250A6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D254F64-32E9-4918-9367-3183B875A7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EECE967-C2F5-438A-B336-51137C5D15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FACED7B-8B70-43DD-98F1-7144C044839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057BD26-6302-4E4D-B5CE-8A2451A190C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95311CE-3AC9-46F4-A01D-876E117695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860DC4A-1808-4EB5-84FB-6B2B7912F4DB}" type="datetimeFigureOut">
              <a:rPr lang="en-GB" smtClean="0"/>
              <a:pPr>
                <a:defRPr/>
              </a:pPr>
              <a:t>15/03/2019</a:t>
            </a:fld>
            <a:endParaRPr lang="en-GB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6E176FD-B3FB-47F4-9008-B9139EA212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38B208D-8348-424D-932F-EABDD80A05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631E34-7DC7-44E9-BA4E-93F983BF6A9A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18239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C3D72E-4205-4DAA-8685-FB26AFC805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C88C535-B105-46BE-A08E-7DD9B764E9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CBF5907-C8F3-4647-B952-9281884976E0}" type="datetimeFigureOut">
              <a:rPr lang="en-GB" smtClean="0"/>
              <a:pPr>
                <a:defRPr/>
              </a:pPr>
              <a:t>15/03/2019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EB314E8-7027-46A4-9267-45E8FA9F68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45D2D83-B651-4D15-AE74-719C20DB32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C1860E-F7DE-423B-88A6-FFAAB8FDF8A0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499471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2AC363A-A480-4D58-9B79-E1CCF2E905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E2D5379-BFCC-4864-BB6E-E275862DEEDF}" type="datetimeFigureOut">
              <a:rPr lang="en-GB" smtClean="0"/>
              <a:pPr>
                <a:defRPr/>
              </a:pPr>
              <a:t>15/03/2019</a:t>
            </a:fld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498BA14-4488-4AE7-A1AF-5BE3B45A0C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890D55C-56F8-429A-A259-A92A3D7C96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83091D-1348-47F7-B1D7-328AB4BBE312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924059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7B212F-7580-408D-AE47-8C12376D36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4CE8E7-C09D-4DE8-B98B-E6315267C2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F5CB66E-926D-4044-85F6-454F4A244B3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E91B27F-0AEC-40B2-B882-401639DB64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D959FEF-6D1B-4068-9D32-53DE1A191B72}" type="datetimeFigureOut">
              <a:rPr lang="en-GB" smtClean="0"/>
              <a:pPr>
                <a:defRPr/>
              </a:pPr>
              <a:t>15/03/2019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6CE01A9-AB5C-4AB6-B77F-A429A4A29E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916C50E-3E7F-439C-9F03-3C0B54530B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1AF623-DB1C-434B-BF1B-66D154CDD6BF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315713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8CF770-045F-4F2A-8A10-523C8F1C43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421B7AC-12AF-46C3-8399-D9135EA1F17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8F3C4C6-3C78-4C68-96A1-B1464D3B05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31B54A3-0570-4305-A979-520D147732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5151885-C07B-4F80-9370-CC287C6041A7}" type="datetimeFigureOut">
              <a:rPr lang="en-GB" smtClean="0"/>
              <a:pPr>
                <a:defRPr/>
              </a:pPr>
              <a:t>15/03/2019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CA4D9C-BB48-4A89-9C26-7F62B2150F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D5B2997-B687-48CE-97E0-9BB8B72383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E1384B-CF71-4A98-B769-05D094D0F635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338799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32CF55A-82F8-403D-807C-BFE34520D6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B329A36-D59D-4959-867A-96D9CA206F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37713D-0047-4CC1-9D8E-5BF01A7C98C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235C04DD-1A67-4979-B27E-0B7C8837819D}" type="datetimeFigureOut">
              <a:rPr lang="en-GB" smtClean="0"/>
              <a:pPr>
                <a:defRPr/>
              </a:pPr>
              <a:t>15/03/2019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715BA3-E913-4B5F-9C2D-E6A19DEA092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C6D12A-2048-4B03-B41B-56F54A34681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93706AA-14FB-40C4-9008-B1745044D1B6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  <p:pic>
        <p:nvPicPr>
          <p:cNvPr id="7" name="Picture 2">
            <a:extLst>
              <a:ext uri="{FF2B5EF4-FFF2-40B4-BE49-F238E27FC236}">
                <a16:creationId xmlns:a16="http://schemas.microsoft.com/office/drawing/2014/main" id="{FF6E9C34-98BF-44E0-8604-A898509274E7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-11113" y="-6350"/>
            <a:ext cx="9182101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4207914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>
            <a:extLst>
              <a:ext uri="{FF2B5EF4-FFF2-40B4-BE49-F238E27FC236}">
                <a16:creationId xmlns:a16="http://schemas.microsoft.com/office/drawing/2014/main" id="{BF7DA0EA-F5A4-43F2-AC75-CFADF8B7C204}"/>
              </a:ext>
            </a:extLst>
          </p:cNvPr>
          <p:cNvSpPr txBox="1"/>
          <p:nvPr/>
        </p:nvSpPr>
        <p:spPr>
          <a:xfrm>
            <a:off x="-28136" y="-18048"/>
            <a:ext cx="9200271" cy="135421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endParaRPr lang="en-GB" sz="1200" dirty="0"/>
          </a:p>
          <a:p>
            <a:endParaRPr lang="en-GB" sz="1200" dirty="0"/>
          </a:p>
          <a:p>
            <a:r>
              <a:rPr lang="en-GB" sz="2400" b="1" dirty="0">
                <a:solidFill>
                  <a:schemeClr val="bg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       </a:t>
            </a:r>
            <a:r>
              <a:rPr lang="en-GB" sz="2400" b="1" dirty="0">
                <a:solidFill>
                  <a:srgbClr val="C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Dover District Chamber of Commerce</a:t>
            </a:r>
          </a:p>
          <a:p>
            <a:r>
              <a:rPr lang="en-GB" sz="1600" b="1" i="1" dirty="0">
                <a:solidFill>
                  <a:srgbClr val="C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           </a:t>
            </a:r>
            <a:r>
              <a:rPr lang="en-GB" sz="1600" b="1" dirty="0">
                <a:solidFill>
                  <a:srgbClr val="C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Presentation to Business Continuity Institute</a:t>
            </a:r>
          </a:p>
          <a:p>
            <a:r>
              <a:rPr lang="en-GB" sz="1600" b="1" dirty="0">
                <a:solidFill>
                  <a:srgbClr val="C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           10 January 2019</a:t>
            </a:r>
            <a:endParaRPr lang="en-GB" sz="1200" b="1" i="1" dirty="0">
              <a:solidFill>
                <a:srgbClr val="C00000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endParaRPr lang="en-GB" sz="200" b="1" i="1" dirty="0">
              <a:solidFill>
                <a:srgbClr val="C00000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9C4E5DB7-5CFD-4F15-B2DE-402FD57B78A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320" y="5856492"/>
            <a:ext cx="1440160" cy="465875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F51E2DB5-C8F7-4925-B8D8-3E085C532DFB}"/>
              </a:ext>
            </a:extLst>
          </p:cNvPr>
          <p:cNvSpPr/>
          <p:nvPr/>
        </p:nvSpPr>
        <p:spPr>
          <a:xfrm>
            <a:off x="0" y="2276872"/>
            <a:ext cx="9144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600" b="1" dirty="0">
                <a:solidFill>
                  <a:srgbClr val="C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  Dover, Manston, Ramsgate</a:t>
            </a:r>
            <a:endParaRPr lang="en-GB" sz="2400" b="1" i="1" dirty="0">
              <a:solidFill>
                <a:srgbClr val="C00000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B3B35C25-9D95-446E-86F9-B339F7EEC8DC}"/>
              </a:ext>
            </a:extLst>
          </p:cNvPr>
          <p:cNvSpPr/>
          <p:nvPr/>
        </p:nvSpPr>
        <p:spPr>
          <a:xfrm rot="900000">
            <a:off x="5647263" y="3430667"/>
            <a:ext cx="2520280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GB" b="1" dirty="0">
                <a:solidFill>
                  <a:srgbClr val="C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Design &amp; Validate    </a:t>
            </a:r>
            <a:endParaRPr lang="en-GB" b="1" i="1" dirty="0">
              <a:solidFill>
                <a:srgbClr val="C00000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21D7F5C-33E6-498C-AA99-EB513A82AF7C}"/>
              </a:ext>
            </a:extLst>
          </p:cNvPr>
          <p:cNvSpPr/>
          <p:nvPr/>
        </p:nvSpPr>
        <p:spPr>
          <a:xfrm rot="-1440000">
            <a:off x="4904432" y="5485743"/>
            <a:ext cx="2376264" cy="369332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pPr algn="ctr"/>
            <a:r>
              <a:rPr lang="en-GB" b="1" dirty="0">
                <a:solidFill>
                  <a:schemeClr val="bg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Plan &amp; Implement</a:t>
            </a:r>
            <a:r>
              <a:rPr lang="en-GB" b="1" i="1" dirty="0">
                <a:solidFill>
                  <a:schemeClr val="bg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</a:t>
            </a:r>
            <a:r>
              <a:rPr lang="en-GB" b="1" i="1" dirty="0">
                <a:solidFill>
                  <a:srgbClr val="C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                                                                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7A9CA6AF-354F-496D-AB18-11BA8F1CD484}"/>
              </a:ext>
            </a:extLst>
          </p:cNvPr>
          <p:cNvSpPr/>
          <p:nvPr/>
        </p:nvSpPr>
        <p:spPr>
          <a:xfrm rot="1260000">
            <a:off x="1162270" y="5319476"/>
            <a:ext cx="2304256" cy="369332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GB" b="1" dirty="0">
                <a:solidFill>
                  <a:schemeClr val="bg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Review &amp; Improve</a:t>
            </a:r>
            <a:r>
              <a:rPr lang="en-GB" b="1" i="1" dirty="0">
                <a:solidFill>
                  <a:schemeClr val="bg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 </a:t>
            </a:r>
            <a:r>
              <a:rPr lang="en-GB" b="1" i="1" dirty="0">
                <a:solidFill>
                  <a:srgbClr val="C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                                                         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4DF73519-C53D-4FD0-9425-C7BF021B1A6D}"/>
              </a:ext>
            </a:extLst>
          </p:cNvPr>
          <p:cNvSpPr/>
          <p:nvPr/>
        </p:nvSpPr>
        <p:spPr>
          <a:xfrm rot="-960000">
            <a:off x="1007372" y="3653630"/>
            <a:ext cx="2304256" cy="369332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pPr algn="ctr"/>
            <a:r>
              <a:rPr lang="en-GB" b="1" dirty="0">
                <a:solidFill>
                  <a:srgbClr val="C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Predict &amp; Prevent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06940355-A15B-4471-94D8-01947BBAE225}"/>
              </a:ext>
            </a:extLst>
          </p:cNvPr>
          <p:cNvSpPr/>
          <p:nvPr/>
        </p:nvSpPr>
        <p:spPr>
          <a:xfrm rot="-300000">
            <a:off x="2441764" y="4338667"/>
            <a:ext cx="2304256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GB" b="1" dirty="0">
                <a:solidFill>
                  <a:srgbClr val="C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Find &amp; Fix</a:t>
            </a:r>
            <a:r>
              <a:rPr lang="en-GB" b="1" i="1" dirty="0">
                <a:solidFill>
                  <a:srgbClr val="C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                                                      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B268ED0D-A514-4EB4-815A-9B71D34377FF}"/>
              </a:ext>
            </a:extLst>
          </p:cNvPr>
          <p:cNvSpPr/>
          <p:nvPr/>
        </p:nvSpPr>
        <p:spPr>
          <a:xfrm rot="360000">
            <a:off x="5432331" y="4247378"/>
            <a:ext cx="1806402" cy="369332"/>
          </a:xfrm>
          <a:prstGeom prst="rect">
            <a:avLst/>
          </a:prstGeom>
          <a:solidFill>
            <a:schemeClr val="accent4"/>
          </a:solidFill>
        </p:spPr>
        <p:txBody>
          <a:bodyPr wrap="square">
            <a:spAutoFit/>
          </a:bodyPr>
          <a:lstStyle/>
          <a:p>
            <a:pPr algn="ctr"/>
            <a:r>
              <a:rPr lang="en-GB" b="1" dirty="0">
                <a:solidFill>
                  <a:srgbClr val="C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Be Prepared</a:t>
            </a:r>
            <a:r>
              <a:rPr lang="en-GB" b="1" i="1" dirty="0">
                <a:solidFill>
                  <a:srgbClr val="C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                                            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638C615B-89DC-4C98-9AF0-0EA2635E7CF8}"/>
              </a:ext>
            </a:extLst>
          </p:cNvPr>
          <p:cNvSpPr txBox="1"/>
          <p:nvPr/>
        </p:nvSpPr>
        <p:spPr>
          <a:xfrm>
            <a:off x="244172" y="6453336"/>
            <a:ext cx="104288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1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Page 1 of 25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A724E9C-0432-40CE-B041-A176BF753B14}"/>
              </a:ext>
            </a:extLst>
          </p:cNvPr>
          <p:cNvSpPr txBox="1"/>
          <p:nvPr/>
        </p:nvSpPr>
        <p:spPr>
          <a:xfrm>
            <a:off x="770326" y="35342"/>
            <a:ext cx="760334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>
                <a:latin typeface="Gill Sans MT" panose="020B0502020104020203" pitchFamily="34" charset="0"/>
              </a:rPr>
              <a:t>Extracts from Presentation to Business Continuity Institute:  David Foley, 10 Jan 2019</a:t>
            </a:r>
          </a:p>
        </p:txBody>
      </p:sp>
    </p:spTree>
    <p:extLst>
      <p:ext uri="{BB962C8B-B14F-4D97-AF65-F5344CB8AC3E}">
        <p14:creationId xmlns:p14="http://schemas.microsoft.com/office/powerpoint/2010/main" val="38382532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>
            <a:extLst>
              <a:ext uri="{FF2B5EF4-FFF2-40B4-BE49-F238E27FC236}">
                <a16:creationId xmlns:a16="http://schemas.microsoft.com/office/drawing/2014/main" id="{BF7DA0EA-F5A4-43F2-AC75-CFADF8B7C204}"/>
              </a:ext>
            </a:extLst>
          </p:cNvPr>
          <p:cNvSpPr txBox="1"/>
          <p:nvPr/>
        </p:nvSpPr>
        <p:spPr>
          <a:xfrm>
            <a:off x="-28136" y="-18048"/>
            <a:ext cx="9200271" cy="178510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endParaRPr lang="en-GB" sz="1200" dirty="0"/>
          </a:p>
          <a:p>
            <a:endParaRPr lang="en-GB" sz="1200" dirty="0"/>
          </a:p>
          <a:p>
            <a:r>
              <a:rPr lang="en-GB" sz="2400" b="1" dirty="0">
                <a:solidFill>
                  <a:schemeClr val="bg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       </a:t>
            </a:r>
            <a:r>
              <a:rPr lang="en-GB" sz="2400" b="1" dirty="0">
                <a:solidFill>
                  <a:srgbClr val="C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Dover District Chamber of Commerce</a:t>
            </a:r>
          </a:p>
          <a:p>
            <a:r>
              <a:rPr lang="en-GB" sz="2400" b="1" i="1" dirty="0">
                <a:solidFill>
                  <a:srgbClr val="C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       </a:t>
            </a:r>
            <a:r>
              <a:rPr lang="en-GB" sz="1600" b="1" i="1" dirty="0">
                <a:solidFill>
                  <a:srgbClr val="C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A look at what happens when the Port of Dover is blocked</a:t>
            </a:r>
          </a:p>
          <a:p>
            <a:endParaRPr lang="en-GB" sz="1200" b="1" i="1" dirty="0">
              <a:solidFill>
                <a:srgbClr val="C00000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endParaRPr lang="en-GB" sz="1200" b="1" i="1" dirty="0">
              <a:solidFill>
                <a:srgbClr val="C00000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r>
              <a:rPr lang="en-GB" sz="1200" b="1" i="1" dirty="0">
                <a:solidFill>
                  <a:srgbClr val="C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                                                             </a:t>
            </a:r>
          </a:p>
          <a:p>
            <a:endParaRPr lang="en-GB" sz="200" b="1" i="1" dirty="0">
              <a:solidFill>
                <a:srgbClr val="C00000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9C4E5DB7-5CFD-4F15-B2DE-402FD57B78A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668" y="6249071"/>
            <a:ext cx="1440160" cy="465875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8488A21D-5DC5-49A9-A24A-E8E3EA56D22E}"/>
              </a:ext>
            </a:extLst>
          </p:cNvPr>
          <p:cNvSpPr/>
          <p:nvPr/>
        </p:nvSpPr>
        <p:spPr>
          <a:xfrm>
            <a:off x="28135" y="1817819"/>
            <a:ext cx="9144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600" b="1" dirty="0">
                <a:solidFill>
                  <a:srgbClr val="C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    Operation Stack</a:t>
            </a:r>
            <a:r>
              <a:rPr lang="en-GB" sz="2400" b="1" i="1" dirty="0">
                <a:solidFill>
                  <a:srgbClr val="C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                                                             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A60B77EF-3B93-45D3-B7EF-708593CBF356}"/>
              </a:ext>
            </a:extLst>
          </p:cNvPr>
          <p:cNvSpPr/>
          <p:nvPr/>
        </p:nvSpPr>
        <p:spPr>
          <a:xfrm>
            <a:off x="28135" y="3294903"/>
            <a:ext cx="505901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600" b="1" dirty="0">
                <a:solidFill>
                  <a:srgbClr val="C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    </a:t>
            </a:r>
            <a:endParaRPr lang="en-GB" sz="2400" b="1" i="1" dirty="0">
              <a:solidFill>
                <a:srgbClr val="C00000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DCB40452-35D7-41A2-B109-687687A9A3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552" y="2991960"/>
            <a:ext cx="6091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949494"/>
                </a:solidFill>
                <a:effectLst/>
                <a:latin typeface="&amp;quot"/>
              </a:rPr>
              <a:t>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3074" name="Picture 2" descr="Image result for operation stack 2016">
            <a:extLst>
              <a:ext uri="{FF2B5EF4-FFF2-40B4-BE49-F238E27FC236}">
                <a16:creationId xmlns:a16="http://schemas.microsoft.com/office/drawing/2014/main" id="{F330C1AA-65EE-4111-8EAB-899D94FA64A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8473" y="2991960"/>
            <a:ext cx="3265975" cy="18289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3BBECD31-682B-49AD-A3AD-9C8E69F32616}"/>
              </a:ext>
            </a:extLst>
          </p:cNvPr>
          <p:cNvSpPr/>
          <p:nvPr/>
        </p:nvSpPr>
        <p:spPr>
          <a:xfrm>
            <a:off x="600466" y="2745411"/>
            <a:ext cx="4043542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rgbClr val="C3112E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“The cost to the Kent economy each day  </a:t>
            </a:r>
          </a:p>
          <a:p>
            <a:r>
              <a:rPr lang="en-US" sz="1600" dirty="0">
                <a:solidFill>
                  <a:srgbClr val="C3112E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 was estimated to have been £1.45m”</a:t>
            </a:r>
          </a:p>
          <a:p>
            <a:r>
              <a:rPr lang="en-US" sz="600" dirty="0">
                <a:solidFill>
                  <a:srgbClr val="C3112E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  </a:t>
            </a:r>
          </a:p>
          <a:p>
            <a:r>
              <a:rPr lang="en-US" sz="1200" dirty="0">
                <a:solidFill>
                  <a:srgbClr val="C3112E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  BBC, 6 July 2016</a:t>
            </a:r>
            <a:endParaRPr lang="en-GB" sz="1600" dirty="0">
              <a:solidFill>
                <a:srgbClr val="C00000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77B12B3-0DA3-422D-9454-EAD19BBF5963}"/>
              </a:ext>
            </a:extLst>
          </p:cNvPr>
          <p:cNvSpPr/>
          <p:nvPr/>
        </p:nvSpPr>
        <p:spPr>
          <a:xfrm>
            <a:off x="690000" y="3888446"/>
            <a:ext cx="422703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rgbClr val="C3112E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“</a:t>
            </a:r>
            <a:r>
              <a:rPr lang="en-US" sz="1600" u="none" strike="noStrike" dirty="0">
                <a:solidFill>
                  <a:srgbClr val="C3112E"/>
                </a:solidFill>
                <a:effectLst/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I’m pleased the government has agreed to a site and is moving quickly with constructing this permanent lorry holding area.</a:t>
            </a:r>
            <a:r>
              <a:rPr lang="en-US" sz="1600" dirty="0">
                <a:solidFill>
                  <a:srgbClr val="C3112E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”</a:t>
            </a:r>
          </a:p>
          <a:p>
            <a:endParaRPr lang="en-US" sz="1200" dirty="0">
              <a:solidFill>
                <a:srgbClr val="C3112E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r>
              <a:rPr lang="en-US" sz="1200" dirty="0">
                <a:solidFill>
                  <a:srgbClr val="C3112E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Michael Balfour, Kent County Council Cabinet Member for Environment and Transport</a:t>
            </a:r>
          </a:p>
          <a:p>
            <a:r>
              <a:rPr lang="en-US" sz="1200" dirty="0">
                <a:solidFill>
                  <a:srgbClr val="C3112E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ITV News, 6 July 2016</a:t>
            </a:r>
            <a:endParaRPr lang="en-GB" sz="1200" dirty="0">
              <a:solidFill>
                <a:srgbClr val="C00000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B94CA1F-CCD9-421F-B6FB-F74777A1ECE1}"/>
              </a:ext>
            </a:extLst>
          </p:cNvPr>
          <p:cNvSpPr txBox="1"/>
          <p:nvPr/>
        </p:nvSpPr>
        <p:spPr>
          <a:xfrm>
            <a:off x="244172" y="6453336"/>
            <a:ext cx="104288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1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Page 8 of 25</a:t>
            </a:r>
          </a:p>
        </p:txBody>
      </p:sp>
    </p:spTree>
    <p:extLst>
      <p:ext uri="{BB962C8B-B14F-4D97-AF65-F5344CB8AC3E}">
        <p14:creationId xmlns:p14="http://schemas.microsoft.com/office/powerpoint/2010/main" val="40316100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>
            <a:extLst>
              <a:ext uri="{FF2B5EF4-FFF2-40B4-BE49-F238E27FC236}">
                <a16:creationId xmlns:a16="http://schemas.microsoft.com/office/drawing/2014/main" id="{BF7DA0EA-F5A4-43F2-AC75-CFADF8B7C204}"/>
              </a:ext>
            </a:extLst>
          </p:cNvPr>
          <p:cNvSpPr txBox="1"/>
          <p:nvPr/>
        </p:nvSpPr>
        <p:spPr>
          <a:xfrm>
            <a:off x="-28136" y="-18048"/>
            <a:ext cx="9200271" cy="178510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endParaRPr lang="en-GB" sz="1200" dirty="0"/>
          </a:p>
          <a:p>
            <a:endParaRPr lang="en-GB" sz="1200" dirty="0"/>
          </a:p>
          <a:p>
            <a:r>
              <a:rPr lang="en-GB" sz="2400" b="1" dirty="0">
                <a:solidFill>
                  <a:schemeClr val="bg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       </a:t>
            </a:r>
            <a:r>
              <a:rPr lang="en-GB" sz="2400" b="1" dirty="0">
                <a:solidFill>
                  <a:srgbClr val="C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Dover District Chamber of Commerce</a:t>
            </a:r>
          </a:p>
          <a:p>
            <a:r>
              <a:rPr lang="en-GB" sz="2400" b="1" i="1" dirty="0">
                <a:solidFill>
                  <a:srgbClr val="C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       </a:t>
            </a:r>
            <a:r>
              <a:rPr lang="en-GB" sz="1600" b="1" i="1" dirty="0">
                <a:solidFill>
                  <a:srgbClr val="C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A look at possible responses when the Port of Dover is blocked</a:t>
            </a:r>
          </a:p>
          <a:p>
            <a:endParaRPr lang="en-GB" sz="1200" b="1" i="1" dirty="0">
              <a:solidFill>
                <a:srgbClr val="C00000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endParaRPr lang="en-GB" sz="1200" b="1" i="1" dirty="0">
              <a:solidFill>
                <a:srgbClr val="C00000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r>
              <a:rPr lang="en-GB" sz="1200" b="1" i="1" dirty="0">
                <a:solidFill>
                  <a:srgbClr val="C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                                                             </a:t>
            </a:r>
          </a:p>
          <a:p>
            <a:endParaRPr lang="en-GB" sz="200" b="1" i="1" dirty="0">
              <a:solidFill>
                <a:srgbClr val="C00000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9C4E5DB7-5CFD-4F15-B2DE-402FD57B78A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668" y="6249071"/>
            <a:ext cx="1440160" cy="465875"/>
          </a:xfrm>
          <a:prstGeom prst="rect">
            <a:avLst/>
          </a:prstGeom>
        </p:spPr>
      </p:pic>
      <p:sp>
        <p:nvSpPr>
          <p:cNvPr id="17" name="Rectangle 16">
            <a:extLst>
              <a:ext uri="{FF2B5EF4-FFF2-40B4-BE49-F238E27FC236}">
                <a16:creationId xmlns:a16="http://schemas.microsoft.com/office/drawing/2014/main" id="{A60B77EF-3B93-45D3-B7EF-708593CBF356}"/>
              </a:ext>
            </a:extLst>
          </p:cNvPr>
          <p:cNvSpPr/>
          <p:nvPr/>
        </p:nvSpPr>
        <p:spPr>
          <a:xfrm>
            <a:off x="144736" y="3076616"/>
            <a:ext cx="362258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“No-deal Brexit rehearsal in Kent 'a waste of time’”</a:t>
            </a:r>
          </a:p>
          <a:p>
            <a:r>
              <a:rPr lang="en-GB" sz="800" dirty="0">
                <a:solidFill>
                  <a:srgbClr val="C3112E"/>
                </a:solidFill>
                <a:latin typeface="&amp;quot"/>
              </a:rPr>
              <a:t> Lisa O'Carroll Brexit correspondent, The Guardian,  7 January  2019 </a:t>
            </a:r>
            <a:endParaRPr lang="en-GB" sz="800" dirty="0">
              <a:solidFill>
                <a:srgbClr val="C3112E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DCB40452-35D7-41A2-B109-687687A9A3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552" y="2991960"/>
            <a:ext cx="6091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949494"/>
                </a:solidFill>
                <a:effectLst/>
                <a:latin typeface="&amp;quot"/>
              </a:rPr>
              <a:t>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A51913F8-B890-4D9E-A9F1-D2BEB9CAE7FC}"/>
              </a:ext>
            </a:extLst>
          </p:cNvPr>
          <p:cNvSpPr/>
          <p:nvPr/>
        </p:nvSpPr>
        <p:spPr>
          <a:xfrm>
            <a:off x="251520" y="1950294"/>
            <a:ext cx="368350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rgbClr val="0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“</a:t>
            </a:r>
            <a:r>
              <a:rPr lang="en-US" sz="1200" b="0" i="0" u="none" strike="noStrike" dirty="0">
                <a:solidFill>
                  <a:srgbClr val="000000"/>
                </a:solidFill>
                <a:effectLst/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Transport Secretary Chris Grayling announced today the Government would no longer try to build a lorry holding park in Stanford West in Kent.”</a:t>
            </a:r>
          </a:p>
          <a:p>
            <a:r>
              <a:rPr lang="en-US" sz="800" dirty="0">
                <a:solidFill>
                  <a:srgbClr val="C3112E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Huffington Post, 15 November 2017</a:t>
            </a:r>
            <a:r>
              <a:rPr lang="en-US" sz="1200" dirty="0">
                <a:solidFill>
                  <a:srgbClr val="0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.</a:t>
            </a:r>
            <a:endParaRPr lang="en-GB" sz="120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828530B-66CC-4607-8096-AC3AE7F7468C}"/>
              </a:ext>
            </a:extLst>
          </p:cNvPr>
          <p:cNvSpPr/>
          <p:nvPr/>
        </p:nvSpPr>
        <p:spPr>
          <a:xfrm>
            <a:off x="4566657" y="1936284"/>
            <a:ext cx="412089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0" i="0" u="none" strike="noStrike" dirty="0">
                <a:solidFill>
                  <a:srgbClr val="404040"/>
                </a:solidFill>
                <a:effectLst/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"Sending lorries around Kent on a wild goose chase all the way to Manston in the extreme north-east corner and then sending them to the Port of Dover by a small A road is not the right answer.“</a:t>
            </a:r>
          </a:p>
          <a:p>
            <a:r>
              <a:rPr lang="en-US" sz="800" dirty="0">
                <a:solidFill>
                  <a:srgbClr val="C3112E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Charlie Elphicke MP, BBC News, 7 January 2019</a:t>
            </a:r>
            <a:endParaRPr lang="en-GB" sz="800" dirty="0">
              <a:solidFill>
                <a:srgbClr val="C3112E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679F202-4C1F-4495-B5CE-62977775CDF7}"/>
              </a:ext>
            </a:extLst>
          </p:cNvPr>
          <p:cNvSpPr/>
          <p:nvPr/>
        </p:nvSpPr>
        <p:spPr>
          <a:xfrm>
            <a:off x="4427264" y="3123525"/>
            <a:ext cx="4572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200" i="0" u="none" strike="noStrike" dirty="0">
                <a:solidFill>
                  <a:srgbClr val="111111"/>
                </a:solidFill>
                <a:effectLst/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"</a:t>
            </a:r>
            <a:r>
              <a:rPr lang="en-US" sz="12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A Government test of how lorries could cope in a no-deal Brexit </a:t>
            </a:r>
          </a:p>
          <a:p>
            <a:r>
              <a:rPr lang="en-US" sz="12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 was branded “a farce” today when just 89 vehicles turned up.”</a:t>
            </a:r>
          </a:p>
          <a:p>
            <a:r>
              <a:rPr lang="en-GB" sz="8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  </a:t>
            </a:r>
            <a:r>
              <a:rPr lang="en-GB" sz="800" dirty="0">
                <a:solidFill>
                  <a:srgbClr val="C3112E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Evening Standard, 7 January 2019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59EB42C-F94B-4E69-866F-E9A3C4B763B6}"/>
              </a:ext>
            </a:extLst>
          </p:cNvPr>
          <p:cNvSpPr/>
          <p:nvPr/>
        </p:nvSpPr>
        <p:spPr>
          <a:xfrm>
            <a:off x="144736" y="3795527"/>
            <a:ext cx="4278303" cy="18774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0" i="0" u="none" strike="noStrike" dirty="0">
                <a:solidFill>
                  <a:srgbClr val="727070"/>
                </a:solidFill>
                <a:effectLst/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“</a:t>
            </a:r>
            <a:r>
              <a:rPr lang="en-US" sz="12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So-called Operation Brock will see the M20 become a holding area for 2,000 freight units while diverting </a:t>
            </a:r>
          </a:p>
          <a:p>
            <a:r>
              <a:rPr lang="en-US" sz="12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traffic into the London bound side to keep traffic moving.  Critics say the system has no resilience.”</a:t>
            </a:r>
          </a:p>
          <a:p>
            <a:endParaRPr lang="en-US" sz="120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r>
              <a:rPr lang="en-US" sz="12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“Manston Airport is still on the table as a lorry park. There have been vocal concerns about its distance from the Port of Dover and Channel Tunnel and the unsuitability of connecting roads.”</a:t>
            </a:r>
            <a:endParaRPr lang="en-US" sz="1200" b="0" i="0" u="none" strike="noStrike" dirty="0">
              <a:effectLst/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r>
              <a:rPr lang="en-US" sz="800" b="0" i="0" u="none" strike="noStrike" dirty="0">
                <a:solidFill>
                  <a:srgbClr val="C3112E"/>
                </a:solidFill>
                <a:effectLst/>
                <a:latin typeface="&amp;quot"/>
              </a:rPr>
              <a:t>Downs Mail, 29 November 2018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46BBC46-9282-45F6-940B-EF27006EBAF3}"/>
              </a:ext>
            </a:extLst>
          </p:cNvPr>
          <p:cNvSpPr/>
          <p:nvPr/>
        </p:nvSpPr>
        <p:spPr>
          <a:xfrm>
            <a:off x="4566657" y="4013727"/>
            <a:ext cx="4572000" cy="107721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200" b="1" i="0" u="none" strike="noStrike" dirty="0">
                <a:solidFill>
                  <a:srgbClr val="000000"/>
                </a:solidFill>
                <a:effectLst/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Operation Brock test derided as 'beyond parody’</a:t>
            </a:r>
          </a:p>
          <a:p>
            <a:r>
              <a:rPr lang="en-US" sz="12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The exercise was “too little too late” and could not “possibly duplicate” the anticipated reality, according to Richard Burnett, chief executive of the Road Haulage Association</a:t>
            </a:r>
          </a:p>
          <a:p>
            <a:r>
              <a:rPr lang="en-US" sz="16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</a:t>
            </a:r>
            <a:r>
              <a:rPr lang="en-US" sz="800" dirty="0">
                <a:solidFill>
                  <a:srgbClr val="C3112E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Supply Management, 7 January 2019</a:t>
            </a:r>
            <a:endParaRPr lang="en-GB" sz="800" dirty="0">
              <a:solidFill>
                <a:srgbClr val="C3112E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7F04840-1E86-46B7-B375-0B320B71C925}"/>
              </a:ext>
            </a:extLst>
          </p:cNvPr>
          <p:cNvSpPr txBox="1"/>
          <p:nvPr/>
        </p:nvSpPr>
        <p:spPr>
          <a:xfrm>
            <a:off x="244172" y="6453336"/>
            <a:ext cx="104288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1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Page 10 of 25</a:t>
            </a:r>
          </a:p>
        </p:txBody>
      </p:sp>
    </p:spTree>
    <p:extLst>
      <p:ext uri="{BB962C8B-B14F-4D97-AF65-F5344CB8AC3E}">
        <p14:creationId xmlns:p14="http://schemas.microsoft.com/office/powerpoint/2010/main" val="3474763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>
            <a:extLst>
              <a:ext uri="{FF2B5EF4-FFF2-40B4-BE49-F238E27FC236}">
                <a16:creationId xmlns:a16="http://schemas.microsoft.com/office/drawing/2014/main" id="{BF7DA0EA-F5A4-43F2-AC75-CFADF8B7C204}"/>
              </a:ext>
            </a:extLst>
          </p:cNvPr>
          <p:cNvSpPr txBox="1"/>
          <p:nvPr/>
        </p:nvSpPr>
        <p:spPr>
          <a:xfrm>
            <a:off x="-28136" y="-18048"/>
            <a:ext cx="9200271" cy="166199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endParaRPr lang="en-GB" sz="1200" dirty="0"/>
          </a:p>
          <a:p>
            <a:endParaRPr lang="en-GB" sz="1200" dirty="0"/>
          </a:p>
          <a:p>
            <a:r>
              <a:rPr lang="en-GB" sz="2400" b="1" dirty="0">
                <a:solidFill>
                  <a:srgbClr val="C3112E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       Port Ramsgate</a:t>
            </a:r>
          </a:p>
          <a:p>
            <a:r>
              <a:rPr lang="en-GB" sz="1600" b="1" dirty="0">
                <a:solidFill>
                  <a:srgbClr val="C3112E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           Where do we go from here?</a:t>
            </a:r>
            <a:endParaRPr lang="en-GB" sz="1600" b="1" i="1" dirty="0">
              <a:solidFill>
                <a:schemeClr val="bg1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r>
              <a:rPr lang="en-GB" sz="2400" b="1" i="1" dirty="0">
                <a:solidFill>
                  <a:srgbClr val="C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       </a:t>
            </a:r>
            <a:r>
              <a:rPr lang="en-GB" sz="1600" b="1" i="1" dirty="0">
                <a:solidFill>
                  <a:srgbClr val="C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           </a:t>
            </a:r>
            <a:endParaRPr lang="en-GB" sz="1200" b="1" i="1" dirty="0">
              <a:solidFill>
                <a:srgbClr val="C00000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r>
              <a:rPr lang="en-GB" sz="1200" b="1" i="1" dirty="0">
                <a:solidFill>
                  <a:srgbClr val="C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                                                             </a:t>
            </a:r>
          </a:p>
          <a:p>
            <a:endParaRPr lang="en-GB" sz="200" b="1" i="1" dirty="0">
              <a:solidFill>
                <a:srgbClr val="C00000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9C4E5DB7-5CFD-4F15-B2DE-402FD57B78A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68503" y="5595980"/>
            <a:ext cx="1440160" cy="465875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FC446E64-FEC8-4974-932D-676495EFB541}"/>
              </a:ext>
            </a:extLst>
          </p:cNvPr>
          <p:cNvSpPr/>
          <p:nvPr/>
        </p:nvSpPr>
        <p:spPr>
          <a:xfrm>
            <a:off x="298026" y="1889190"/>
            <a:ext cx="6480720" cy="16773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600" b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Ramsgate Port has made losses of £20million over eight years</a:t>
            </a:r>
          </a:p>
          <a:p>
            <a:r>
              <a:rPr lang="en-GB" sz="16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The Port of Ramsgate has made losses of £20million since 2010 … The figures exclude £5million in live export compensation and £3.4million for bankrupt </a:t>
            </a:r>
            <a:r>
              <a:rPr lang="en-GB" sz="1600" dirty="0" err="1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TransEuropa</a:t>
            </a:r>
            <a:r>
              <a:rPr lang="en-GB" sz="16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Ferries unpaid fees and charges. </a:t>
            </a:r>
          </a:p>
          <a:p>
            <a:r>
              <a:rPr lang="en-GB" sz="1200" dirty="0">
                <a:solidFill>
                  <a:srgbClr val="C3112E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The Isle of Thanet News  1 June 2018</a:t>
            </a:r>
          </a:p>
          <a:p>
            <a:pPr>
              <a:spcBef>
                <a:spcPts val="1800"/>
              </a:spcBef>
              <a:spcAft>
                <a:spcPts val="0"/>
              </a:spcAft>
            </a:pPr>
            <a:endParaRPr lang="en-GB" sz="1200" dirty="0">
              <a:solidFill>
                <a:srgbClr val="C3112E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07EDE867-0C2D-495E-A434-D99A7F3874CD}"/>
              </a:ext>
            </a:extLst>
          </p:cNvPr>
          <p:cNvPicPr/>
          <p:nvPr/>
        </p:nvPicPr>
        <p:blipFill>
          <a:blip r:embed="rId4"/>
          <a:stretch>
            <a:fillRect/>
          </a:stretch>
        </p:blipFill>
        <p:spPr>
          <a:xfrm>
            <a:off x="4953002" y="3169602"/>
            <a:ext cx="3678555" cy="518795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7E150B98-8783-4730-97D4-B47AF493027F}"/>
              </a:ext>
            </a:extLst>
          </p:cNvPr>
          <p:cNvSpPr/>
          <p:nvPr/>
        </p:nvSpPr>
        <p:spPr>
          <a:xfrm>
            <a:off x="4897093" y="3628316"/>
            <a:ext cx="217719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>
              <a:spcAft>
                <a:spcPts val="0"/>
              </a:spcAft>
            </a:pPr>
            <a:r>
              <a:rPr lang="en-GB" sz="1200" dirty="0">
                <a:solidFill>
                  <a:srgbClr val="C3112E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The Guardian, 3 January 2019</a:t>
            </a:r>
            <a:endParaRPr lang="en-GB" sz="1200" dirty="0">
              <a:solidFill>
                <a:srgbClr val="C3112E"/>
              </a:solidFill>
              <a:effectLst/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0DF96C1-B54E-42BB-9ED5-69E0C86483C0}"/>
              </a:ext>
            </a:extLst>
          </p:cNvPr>
          <p:cNvSpPr/>
          <p:nvPr/>
        </p:nvSpPr>
        <p:spPr>
          <a:xfrm>
            <a:off x="298026" y="3542066"/>
            <a:ext cx="4572000" cy="1261884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base"/>
            <a:r>
              <a:rPr lang="en-US" sz="1600" b="1" dirty="0">
                <a:solidFill>
                  <a:srgbClr val="1E1E1E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Ostend 'not ready for Brexit ferry'</a:t>
            </a:r>
          </a:p>
          <a:p>
            <a:pPr fontAlgn="base"/>
            <a:r>
              <a:rPr lang="en-US" sz="1600" dirty="0">
                <a:solidFill>
                  <a:srgbClr val="40404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The mayor of Ostend, Bart </a:t>
            </a:r>
            <a:r>
              <a:rPr lang="en-US" sz="1600" dirty="0" err="1">
                <a:solidFill>
                  <a:srgbClr val="40404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Tommelein</a:t>
            </a:r>
            <a:r>
              <a:rPr lang="en-US" sz="1600" dirty="0">
                <a:solidFill>
                  <a:srgbClr val="40404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, has said the Belgian port will not be ready for a ferry service to Ramsgate in time for Brexit</a:t>
            </a:r>
          </a:p>
          <a:p>
            <a:pPr fontAlgn="base"/>
            <a:r>
              <a:rPr lang="en-US" sz="1200" b="0" i="0" u="none" strike="noStrike" dirty="0">
                <a:solidFill>
                  <a:srgbClr val="C3112E"/>
                </a:solidFill>
                <a:effectLst/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BBC News, 8 January 2019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45D7BBD-A3E5-4E4D-A490-12E198F4F770}"/>
              </a:ext>
            </a:extLst>
          </p:cNvPr>
          <p:cNvSpPr/>
          <p:nvPr/>
        </p:nvSpPr>
        <p:spPr>
          <a:xfrm>
            <a:off x="971600" y="4865694"/>
            <a:ext cx="469306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rgbClr val="40404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The firm with the government contract to run ferries between Ramsgate and Ostend has insisted it will be ready by the time the UK leaves the EU.</a:t>
            </a:r>
          </a:p>
          <a:p>
            <a:r>
              <a:rPr lang="en-US" sz="1600" dirty="0">
                <a:solidFill>
                  <a:srgbClr val="40404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</a:t>
            </a:r>
            <a:r>
              <a:rPr lang="en-US" sz="1200" dirty="0">
                <a:solidFill>
                  <a:srgbClr val="C3112E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BBC News, 9 January 2019</a:t>
            </a:r>
            <a:endParaRPr lang="en-GB" sz="1200" dirty="0">
              <a:solidFill>
                <a:srgbClr val="C3112E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9EE8517-5C6C-460F-B909-6ED68ABFEBF4}"/>
              </a:ext>
            </a:extLst>
          </p:cNvPr>
          <p:cNvSpPr txBox="1"/>
          <p:nvPr/>
        </p:nvSpPr>
        <p:spPr>
          <a:xfrm>
            <a:off x="244172" y="6453336"/>
            <a:ext cx="104288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100" dirty="0">
                <a:solidFill>
                  <a:srgbClr val="C3112E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Page 24 of 25</a:t>
            </a:r>
          </a:p>
        </p:txBody>
      </p:sp>
    </p:spTree>
    <p:extLst>
      <p:ext uri="{BB962C8B-B14F-4D97-AF65-F5344CB8AC3E}">
        <p14:creationId xmlns:p14="http://schemas.microsoft.com/office/powerpoint/2010/main" val="38509729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>
            <a:extLst>
              <a:ext uri="{FF2B5EF4-FFF2-40B4-BE49-F238E27FC236}">
                <a16:creationId xmlns:a16="http://schemas.microsoft.com/office/drawing/2014/main" id="{BF7DA0EA-F5A4-43F2-AC75-CFADF8B7C204}"/>
              </a:ext>
            </a:extLst>
          </p:cNvPr>
          <p:cNvSpPr txBox="1"/>
          <p:nvPr/>
        </p:nvSpPr>
        <p:spPr>
          <a:xfrm>
            <a:off x="-28136" y="-18048"/>
            <a:ext cx="9200271" cy="178510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endParaRPr lang="en-GB" sz="1200" dirty="0"/>
          </a:p>
          <a:p>
            <a:endParaRPr lang="en-GB" sz="1200" dirty="0"/>
          </a:p>
          <a:p>
            <a:r>
              <a:rPr lang="en-GB" sz="2400" b="1" dirty="0">
                <a:solidFill>
                  <a:schemeClr val="bg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       </a:t>
            </a:r>
            <a:r>
              <a:rPr lang="en-GB" sz="2400" b="1" dirty="0">
                <a:solidFill>
                  <a:srgbClr val="C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East Kent</a:t>
            </a:r>
          </a:p>
          <a:p>
            <a:r>
              <a:rPr lang="en-GB" sz="2400" b="1" i="1" dirty="0">
                <a:solidFill>
                  <a:srgbClr val="C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       </a:t>
            </a:r>
            <a:r>
              <a:rPr lang="en-GB" sz="1600" b="1" i="1" dirty="0">
                <a:solidFill>
                  <a:srgbClr val="C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Are we resilient?     </a:t>
            </a:r>
          </a:p>
          <a:p>
            <a:endParaRPr lang="en-GB" sz="1200" b="1" i="1" dirty="0">
              <a:solidFill>
                <a:srgbClr val="C00000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endParaRPr lang="en-GB" sz="1200" b="1" i="1" dirty="0">
              <a:solidFill>
                <a:srgbClr val="C00000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r>
              <a:rPr lang="en-GB" sz="1200" b="1" i="1" dirty="0">
                <a:solidFill>
                  <a:srgbClr val="C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                                                             </a:t>
            </a:r>
          </a:p>
          <a:p>
            <a:endParaRPr lang="en-GB" sz="200" b="1" i="1" dirty="0">
              <a:solidFill>
                <a:srgbClr val="C00000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759BB89-5F38-4A2F-B9EB-59126F0BEBC8}"/>
              </a:ext>
            </a:extLst>
          </p:cNvPr>
          <p:cNvSpPr txBox="1"/>
          <p:nvPr/>
        </p:nvSpPr>
        <p:spPr>
          <a:xfrm>
            <a:off x="144736" y="6453336"/>
            <a:ext cx="104288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100" dirty="0">
                <a:solidFill>
                  <a:srgbClr val="C3112E"/>
                </a:solidFill>
                <a:latin typeface="Gill Sans MT" panose="020B0502020104020203" pitchFamily="34" charset="0"/>
              </a:rPr>
              <a:t>Page 25 of 25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9C4E5DB7-5CFD-4F15-B2DE-402FD57B78A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668" y="6249071"/>
            <a:ext cx="1440160" cy="465875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8488A21D-5DC5-49A9-A24A-E8E3EA56D22E}"/>
              </a:ext>
            </a:extLst>
          </p:cNvPr>
          <p:cNvSpPr/>
          <p:nvPr/>
        </p:nvSpPr>
        <p:spPr>
          <a:xfrm>
            <a:off x="0" y="2276872"/>
            <a:ext cx="9144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600" b="1" dirty="0">
                <a:solidFill>
                  <a:srgbClr val="C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    resilient</a:t>
            </a:r>
            <a:r>
              <a:rPr lang="en-GB" sz="2400" b="1" i="1" dirty="0">
                <a:solidFill>
                  <a:srgbClr val="C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                                                             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A60B77EF-3B93-45D3-B7EF-708593CBF356}"/>
              </a:ext>
            </a:extLst>
          </p:cNvPr>
          <p:cNvSpPr/>
          <p:nvPr/>
        </p:nvSpPr>
        <p:spPr>
          <a:xfrm>
            <a:off x="-8714" y="2914053"/>
            <a:ext cx="9144000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600" b="1" dirty="0">
                <a:solidFill>
                  <a:srgbClr val="C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    </a:t>
            </a:r>
            <a:r>
              <a:rPr lang="en-GB" b="1" cap="all" dirty="0">
                <a:solidFill>
                  <a:srgbClr val="C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adjective</a:t>
            </a:r>
            <a:endParaRPr lang="en-GB" dirty="0">
              <a:solidFill>
                <a:srgbClr val="C00000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pPr lvl="0"/>
            <a:r>
              <a:rPr lang="en-GB" b="1" dirty="0">
                <a:solidFill>
                  <a:srgbClr val="C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      1 </a:t>
            </a:r>
            <a:r>
              <a:rPr lang="en-GB" dirty="0">
                <a:solidFill>
                  <a:srgbClr val="C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(of a person or animal) </a:t>
            </a:r>
          </a:p>
          <a:p>
            <a:pPr lvl="0"/>
            <a:r>
              <a:rPr lang="en-GB" dirty="0">
                <a:solidFill>
                  <a:srgbClr val="C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          able to withstand or recover quickly from difficult conditions.</a:t>
            </a:r>
          </a:p>
          <a:p>
            <a:r>
              <a:rPr lang="en-GB" i="1" dirty="0">
                <a:solidFill>
                  <a:srgbClr val="C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‘    </a:t>
            </a:r>
          </a:p>
          <a:p>
            <a:r>
              <a:rPr lang="en-GB" b="1" i="1" dirty="0">
                <a:solidFill>
                  <a:srgbClr val="C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      </a:t>
            </a:r>
            <a:r>
              <a:rPr lang="en-GB" sz="2400" b="1" i="1" dirty="0">
                <a:solidFill>
                  <a:srgbClr val="C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                                                             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D9384EA6-A299-4BD8-97DC-1C9BC4097CD4}"/>
              </a:ext>
            </a:extLst>
          </p:cNvPr>
          <p:cNvSpPr/>
          <p:nvPr/>
        </p:nvSpPr>
        <p:spPr>
          <a:xfrm>
            <a:off x="666180" y="4221088"/>
            <a:ext cx="4572000" cy="26161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1100" dirty="0">
                <a:solidFill>
                  <a:srgbClr val="C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Source: Oxford English Dictionary, January 2019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C7FEE20-A92A-4075-BA69-776436786254}"/>
              </a:ext>
            </a:extLst>
          </p:cNvPr>
          <p:cNvSpPr/>
          <p:nvPr/>
        </p:nvSpPr>
        <p:spPr>
          <a:xfrm>
            <a:off x="-43017" y="4719666"/>
            <a:ext cx="890854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600" b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    “Thank You”</a:t>
            </a:r>
          </a:p>
          <a:p>
            <a:pPr algn="ctr"/>
            <a:endParaRPr lang="en-GB" sz="1200" i="1" dirty="0">
              <a:solidFill>
                <a:srgbClr val="C00000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pPr algn="ctr"/>
            <a:r>
              <a:rPr lang="en-GB" sz="1200" i="1" dirty="0">
                <a:solidFill>
                  <a:srgbClr val="C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David Foley</a:t>
            </a:r>
          </a:p>
          <a:p>
            <a:pPr algn="ctr"/>
            <a:r>
              <a:rPr lang="en-GB" sz="1200" i="1" dirty="0">
                <a:solidFill>
                  <a:srgbClr val="C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Chief Executive</a:t>
            </a:r>
          </a:p>
          <a:p>
            <a:pPr algn="ctr"/>
            <a:r>
              <a:rPr lang="en-GB" sz="1200" i="1" dirty="0">
                <a:solidFill>
                  <a:srgbClr val="C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Dover District Chamber of Commerce                                    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34469426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4609</TotalTime>
  <Words>654</Words>
  <Application>Microsoft Office PowerPoint</Application>
  <PresentationFormat>On-screen Show (4:3)</PresentationFormat>
  <Paragraphs>95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&amp;quot</vt:lpstr>
      <vt:lpstr>Arial</vt:lpstr>
      <vt:lpstr>Calibri</vt:lpstr>
      <vt:lpstr>Calibri Light</vt:lpstr>
      <vt:lpstr>Ebrima</vt:lpstr>
      <vt:lpstr>Gill Sans MT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GPIA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Graeme Sweenie</dc:creator>
  <cp:lastModifiedBy>david foley</cp:lastModifiedBy>
  <cp:revision>225</cp:revision>
  <cp:lastPrinted>2019-03-15T11:42:56Z</cp:lastPrinted>
  <dcterms:created xsi:type="dcterms:W3CDTF">2010-12-03T16:41:03Z</dcterms:created>
  <dcterms:modified xsi:type="dcterms:W3CDTF">2019-03-15T11:45:18Z</dcterms:modified>
</cp:coreProperties>
</file>